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6" r:id="rId8"/>
    <p:sldId id="263" r:id="rId9"/>
    <p:sldId id="264" r:id="rId10"/>
    <p:sldId id="267" r:id="rId11"/>
    <p:sldId id="268" r:id="rId12"/>
    <p:sldId id="269" r:id="rId13"/>
    <p:sldId id="270" r:id="rId14"/>
    <p:sldId id="271" r:id="rId15"/>
    <p:sldId id="280" r:id="rId16"/>
    <p:sldId id="272" r:id="rId17"/>
    <p:sldId id="279" r:id="rId18"/>
    <p:sldId id="273" r:id="rId19"/>
    <p:sldId id="274" r:id="rId20"/>
    <p:sldId id="277" r:id="rId21"/>
    <p:sldId id="275" r:id="rId22"/>
    <p:sldId id="276" r:id="rId23"/>
    <p:sldId id="281" r:id="rId24"/>
  </p:sldIdLst>
  <p:sldSz cx="9144000" cy="6858000" type="screen4x3"/>
  <p:notesSz cx="6858000" cy="9144000"/>
  <p:defaultTextStyle>
    <a:defPPr>
      <a:defRPr lang="es-UY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125" d="100"/>
          <a:sy n="125" d="100"/>
        </p:scale>
        <p:origin x="-72" y="22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1B633-B9E0-4BC2-AC1E-B0BD40050A43}" type="datetimeFigureOut">
              <a:rPr lang="es-UY" smtClean="0"/>
              <a:pPr/>
              <a:t>28/5/2019</a:t>
            </a:fld>
            <a:endParaRPr lang="es-U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B4EDA-F974-498C-81E5-314C33780EFF}" type="slidenum">
              <a:rPr lang="es-UY" smtClean="0"/>
              <a:pPr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xmlns="" val="20655564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1B633-B9E0-4BC2-AC1E-B0BD40050A43}" type="datetimeFigureOut">
              <a:rPr lang="es-UY" smtClean="0"/>
              <a:pPr/>
              <a:t>28/5/2019</a:t>
            </a:fld>
            <a:endParaRPr lang="es-U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B4EDA-F974-498C-81E5-314C33780EFF}" type="slidenum">
              <a:rPr lang="es-UY" smtClean="0"/>
              <a:pPr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xmlns="" val="2299882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1B633-B9E0-4BC2-AC1E-B0BD40050A43}" type="datetimeFigureOut">
              <a:rPr lang="es-UY" smtClean="0"/>
              <a:pPr/>
              <a:t>28/5/2019</a:t>
            </a:fld>
            <a:endParaRPr lang="es-U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B4EDA-F974-498C-81E5-314C33780EFF}" type="slidenum">
              <a:rPr lang="es-UY" smtClean="0"/>
              <a:pPr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xmlns="" val="11747204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1B633-B9E0-4BC2-AC1E-B0BD40050A43}" type="datetimeFigureOut">
              <a:rPr lang="es-UY" smtClean="0"/>
              <a:pPr/>
              <a:t>28/5/2019</a:t>
            </a:fld>
            <a:endParaRPr lang="es-U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B4EDA-F974-498C-81E5-314C33780EFF}" type="slidenum">
              <a:rPr lang="es-UY" smtClean="0"/>
              <a:pPr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xmlns="" val="14596031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1B633-B9E0-4BC2-AC1E-B0BD40050A43}" type="datetimeFigureOut">
              <a:rPr lang="es-UY" smtClean="0"/>
              <a:pPr/>
              <a:t>28/5/2019</a:t>
            </a:fld>
            <a:endParaRPr lang="es-UY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B4EDA-F974-498C-81E5-314C33780EFF}" type="slidenum">
              <a:rPr lang="es-UY" smtClean="0"/>
              <a:pPr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xmlns="" val="5748557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1B633-B9E0-4BC2-AC1E-B0BD40050A43}" type="datetimeFigureOut">
              <a:rPr lang="es-UY" smtClean="0"/>
              <a:pPr/>
              <a:t>28/5/2019</a:t>
            </a:fld>
            <a:endParaRPr lang="es-U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B4EDA-F974-498C-81E5-314C33780EFF}" type="slidenum">
              <a:rPr lang="es-UY" smtClean="0"/>
              <a:pPr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xmlns="" val="4288771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1B633-B9E0-4BC2-AC1E-B0BD40050A43}" type="datetimeFigureOut">
              <a:rPr lang="es-UY" smtClean="0"/>
              <a:pPr/>
              <a:t>28/5/2019</a:t>
            </a:fld>
            <a:endParaRPr lang="es-UY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B4EDA-F974-498C-81E5-314C33780EFF}" type="slidenum">
              <a:rPr lang="es-UY" smtClean="0"/>
              <a:pPr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xmlns="" val="7850908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1B633-B9E0-4BC2-AC1E-B0BD40050A43}" type="datetimeFigureOut">
              <a:rPr lang="es-UY" smtClean="0"/>
              <a:pPr/>
              <a:t>28/5/2019</a:t>
            </a:fld>
            <a:endParaRPr lang="es-U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B4EDA-F974-498C-81E5-314C33780EFF}" type="slidenum">
              <a:rPr lang="es-UY" smtClean="0"/>
              <a:pPr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xmlns="" val="37713792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1B633-B9E0-4BC2-AC1E-B0BD40050A43}" type="datetimeFigureOut">
              <a:rPr lang="es-UY" smtClean="0"/>
              <a:pPr/>
              <a:t>28/5/2019</a:t>
            </a:fld>
            <a:endParaRPr lang="es-U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B4EDA-F974-498C-81E5-314C33780EFF}" type="slidenum">
              <a:rPr lang="es-UY" smtClean="0"/>
              <a:pPr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xmlns="" val="4009274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1B633-B9E0-4BC2-AC1E-B0BD40050A43}" type="datetimeFigureOut">
              <a:rPr lang="es-UY" smtClean="0"/>
              <a:pPr/>
              <a:t>28/5/2019</a:t>
            </a:fld>
            <a:endParaRPr lang="es-U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B4EDA-F974-498C-81E5-314C33780EFF}" type="slidenum">
              <a:rPr lang="es-UY" smtClean="0"/>
              <a:pPr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xmlns="" val="32504934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1B633-B9E0-4BC2-AC1E-B0BD40050A43}" type="datetimeFigureOut">
              <a:rPr lang="es-UY" smtClean="0"/>
              <a:pPr/>
              <a:t>28/5/2019</a:t>
            </a:fld>
            <a:endParaRPr lang="es-U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B4EDA-F974-498C-81E5-314C33780EFF}" type="slidenum">
              <a:rPr lang="es-UY" smtClean="0"/>
              <a:pPr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xmlns="" val="34796731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81B633-B9E0-4BC2-AC1E-B0BD40050A43}" type="datetimeFigureOut">
              <a:rPr lang="es-UY" smtClean="0"/>
              <a:pPr/>
              <a:t>28/5/2019</a:t>
            </a:fld>
            <a:endParaRPr lang="es-U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U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8B4EDA-F974-498C-81E5-314C33780EFF}" type="slidenum">
              <a:rPr lang="es-UY" smtClean="0"/>
              <a:pPr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xmlns="" val="39657621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609715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8650" y="491319"/>
            <a:ext cx="7886700" cy="743121"/>
          </a:xfrm>
        </p:spPr>
        <p:txBody>
          <a:bodyPr>
            <a:normAutofit/>
          </a:bodyPr>
          <a:lstStyle/>
          <a:p>
            <a:pPr algn="ctr"/>
            <a:r>
              <a:rPr lang="es-UY" sz="2800" dirty="0" smtClean="0"/>
              <a:t>Cuántas instituciones y de qué ámbitos</a:t>
            </a:r>
            <a:endParaRPr lang="es-UY" sz="28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28650" y="1424941"/>
            <a:ext cx="7886700" cy="4034164"/>
          </a:xfrm>
        </p:spPr>
        <p:txBody>
          <a:bodyPr/>
          <a:lstStyle/>
          <a:p>
            <a:r>
              <a:rPr lang="es-UY" sz="2400" dirty="0" smtClean="0">
                <a:solidFill>
                  <a:srgbClr val="00B050"/>
                </a:solidFill>
              </a:rPr>
              <a:t>25</a:t>
            </a:r>
            <a:r>
              <a:rPr lang="es-UY" sz="2400" dirty="0" smtClean="0"/>
              <a:t> instituciones u organizaciones</a:t>
            </a:r>
          </a:p>
          <a:p>
            <a:pPr marL="0" indent="0">
              <a:buNone/>
            </a:pPr>
            <a:endParaRPr lang="es-UY" dirty="0"/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53440" y="2117805"/>
            <a:ext cx="8171497" cy="3417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10186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8650" y="491319"/>
            <a:ext cx="7886700" cy="1199370"/>
          </a:xfrm>
        </p:spPr>
        <p:txBody>
          <a:bodyPr>
            <a:normAutofit/>
          </a:bodyPr>
          <a:lstStyle/>
          <a:p>
            <a:r>
              <a:rPr lang="es-UY" sz="2800" dirty="0" smtClean="0"/>
              <a:t>Instituciones del ámbito estatal</a:t>
            </a:r>
            <a:endParaRPr lang="es-UY" sz="28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39090" y="1863725"/>
            <a:ext cx="7886700" cy="3633479"/>
          </a:xfrm>
        </p:spPr>
        <p:txBody>
          <a:bodyPr>
            <a:normAutofit/>
          </a:bodyPr>
          <a:lstStyle/>
          <a:p>
            <a:r>
              <a:rPr lang="es-ES" sz="2400" dirty="0"/>
              <a:t>Administración Nacional de Educación Pública (ANEP</a:t>
            </a:r>
            <a:r>
              <a:rPr lang="es-ES" sz="2400" dirty="0" smtClean="0"/>
              <a:t>)</a:t>
            </a:r>
          </a:p>
          <a:p>
            <a:r>
              <a:rPr lang="es-ES" sz="2000" dirty="0"/>
              <a:t>Dirección Derechos Humanos-CODICEN </a:t>
            </a:r>
            <a:r>
              <a:rPr lang="es-ES" sz="2000" dirty="0" smtClean="0"/>
              <a:t>ANEP</a:t>
            </a:r>
          </a:p>
          <a:p>
            <a:r>
              <a:rPr lang="es-ES" sz="2000" dirty="0"/>
              <a:t>Consejo de Formación en </a:t>
            </a:r>
            <a:r>
              <a:rPr lang="es-ES" sz="2000" dirty="0" err="1"/>
              <a:t>Educación_Cineduca</a:t>
            </a:r>
            <a:r>
              <a:rPr lang="es-ES" sz="2000" dirty="0"/>
              <a:t> y Educación y Educación en </a:t>
            </a:r>
            <a:r>
              <a:rPr lang="es-ES" sz="2000" dirty="0" smtClean="0"/>
              <a:t>DDHH</a:t>
            </a:r>
          </a:p>
          <a:p>
            <a:r>
              <a:rPr lang="es-ES" sz="2000" dirty="0"/>
              <a:t>Consejo de Educación Secundaria </a:t>
            </a:r>
            <a:endParaRPr lang="es-ES" sz="2000" dirty="0" smtClean="0"/>
          </a:p>
          <a:p>
            <a:r>
              <a:rPr lang="es-ES" sz="2000" dirty="0"/>
              <a:t>Liceo 36 </a:t>
            </a:r>
            <a:r>
              <a:rPr lang="es-ES" sz="2000" dirty="0" smtClean="0"/>
              <a:t>IBO</a:t>
            </a:r>
          </a:p>
        </p:txBody>
      </p:sp>
    </p:spTree>
    <p:extLst>
      <p:ext uri="{BB962C8B-B14F-4D97-AF65-F5344CB8AC3E}">
        <p14:creationId xmlns:p14="http://schemas.microsoft.com/office/powerpoint/2010/main" xmlns="" val="66716739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21030" y="1223645"/>
            <a:ext cx="7886700" cy="3633479"/>
          </a:xfrm>
        </p:spPr>
        <p:txBody>
          <a:bodyPr>
            <a:normAutofit/>
          </a:bodyPr>
          <a:lstStyle/>
          <a:p>
            <a:r>
              <a:rPr lang="es-ES" sz="2400" dirty="0"/>
              <a:t>Universidad de la República</a:t>
            </a:r>
          </a:p>
          <a:p>
            <a:r>
              <a:rPr lang="es-ES" sz="2000" dirty="0"/>
              <a:t>Programa APEX Cerro-</a:t>
            </a:r>
            <a:r>
              <a:rPr lang="es-ES" sz="2000" dirty="0" err="1"/>
              <a:t>Udelar</a:t>
            </a:r>
            <a:endParaRPr lang="es-ES" sz="2000" dirty="0"/>
          </a:p>
          <a:p>
            <a:r>
              <a:rPr lang="es-ES" sz="2000" dirty="0"/>
              <a:t>Facultad de Psicología, Programa </a:t>
            </a:r>
            <a:r>
              <a:rPr lang="es-ES" sz="2000" dirty="0" err="1"/>
              <a:t>Psicologia</a:t>
            </a:r>
            <a:r>
              <a:rPr lang="es-ES" sz="2000" dirty="0"/>
              <a:t> y Derechos Humanos</a:t>
            </a:r>
          </a:p>
          <a:p>
            <a:r>
              <a:rPr lang="es-ES" sz="2000" dirty="0"/>
              <a:t>Servicio Central de Extensión y Actividades en el </a:t>
            </a:r>
            <a:r>
              <a:rPr lang="es-ES" sz="2000" dirty="0" err="1"/>
              <a:t>Medio_Área</a:t>
            </a:r>
            <a:r>
              <a:rPr lang="es-ES" sz="2000" dirty="0"/>
              <a:t> de </a:t>
            </a:r>
            <a:r>
              <a:rPr lang="es-ES" sz="2000" dirty="0" err="1"/>
              <a:t>DDHH_Área</a:t>
            </a:r>
            <a:r>
              <a:rPr lang="es-ES" sz="2000" dirty="0"/>
              <a:t> Sector Productivo y Organizaciones </a:t>
            </a:r>
            <a:r>
              <a:rPr lang="es-ES" sz="2000" dirty="0" err="1"/>
              <a:t>sociales_Área</a:t>
            </a:r>
            <a:r>
              <a:rPr lang="es-ES" sz="2000" dirty="0"/>
              <a:t> de Promoción de la Extensión y las Actividades en el Medio</a:t>
            </a:r>
            <a:endParaRPr lang="es-UY" sz="2000" dirty="0"/>
          </a:p>
          <a:p>
            <a:pPr marL="0" indent="0">
              <a:buNone/>
            </a:pPr>
            <a:endParaRPr lang="es-UY" dirty="0"/>
          </a:p>
        </p:txBody>
      </p:sp>
    </p:spTree>
    <p:extLst>
      <p:ext uri="{BB962C8B-B14F-4D97-AF65-F5344CB8AC3E}">
        <p14:creationId xmlns:p14="http://schemas.microsoft.com/office/powerpoint/2010/main" xmlns="" val="199033747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13410" y="636905"/>
            <a:ext cx="7886700" cy="3633479"/>
          </a:xfrm>
        </p:spPr>
        <p:txBody>
          <a:bodyPr>
            <a:normAutofit lnSpcReduction="10000"/>
          </a:bodyPr>
          <a:lstStyle/>
          <a:p>
            <a:r>
              <a:rPr lang="es-UY" sz="2400" dirty="0" smtClean="0"/>
              <a:t>Ministerio de Educación y Cultura </a:t>
            </a:r>
          </a:p>
          <a:p>
            <a:pPr>
              <a:buFont typeface="Wingdings" pitchFamily="2" charset="2"/>
              <a:buChar char="Ø"/>
            </a:pPr>
            <a:r>
              <a:rPr lang="es-UY" sz="2400" dirty="0" smtClean="0"/>
              <a:t>Dirección de Educación</a:t>
            </a:r>
          </a:p>
          <a:p>
            <a:r>
              <a:rPr lang="es-ES" sz="2200" dirty="0"/>
              <a:t>Programa Aprender </a:t>
            </a:r>
            <a:r>
              <a:rPr lang="es-ES" sz="2200" dirty="0" smtClean="0"/>
              <a:t>Siempre</a:t>
            </a:r>
          </a:p>
          <a:p>
            <a:r>
              <a:rPr lang="es-ES" sz="2200" dirty="0" smtClean="0"/>
              <a:t>Plan </a:t>
            </a:r>
            <a:r>
              <a:rPr lang="es-ES" sz="2200" dirty="0"/>
              <a:t>Nacional de Lectura </a:t>
            </a:r>
            <a:endParaRPr lang="es-ES" sz="2200" dirty="0" smtClean="0"/>
          </a:p>
          <a:p>
            <a:r>
              <a:rPr lang="es-ES" sz="2200" dirty="0" smtClean="0"/>
              <a:t>Registro </a:t>
            </a:r>
            <a:r>
              <a:rPr lang="es-ES" sz="2200" dirty="0"/>
              <a:t>Instituciones Culturales y de </a:t>
            </a:r>
            <a:r>
              <a:rPr lang="es-ES" sz="2200" dirty="0" smtClean="0"/>
              <a:t>Enseñanza</a:t>
            </a:r>
          </a:p>
          <a:p>
            <a:r>
              <a:rPr lang="es-ES" sz="2200" dirty="0" smtClean="0"/>
              <a:t>Área </a:t>
            </a:r>
            <a:r>
              <a:rPr lang="es-ES" sz="2200" dirty="0"/>
              <a:t>de Educación </a:t>
            </a:r>
            <a:r>
              <a:rPr lang="es-ES" sz="2200" dirty="0" smtClean="0"/>
              <a:t>Ambiental</a:t>
            </a:r>
          </a:p>
          <a:p>
            <a:r>
              <a:rPr lang="es-ES" sz="2200" dirty="0" smtClean="0"/>
              <a:t>Eje </a:t>
            </a:r>
            <a:r>
              <a:rPr lang="es-ES" sz="2200" dirty="0"/>
              <a:t>Educación y Derechos Humanos (Educación en DDHH; Género y Educación; Educación Inclusiva; Educación y Migrantes)</a:t>
            </a:r>
            <a:endParaRPr lang="es-UY" sz="2200" dirty="0" smtClean="0"/>
          </a:p>
          <a:p>
            <a:pPr>
              <a:buFont typeface="Wingdings" pitchFamily="2" charset="2"/>
              <a:buChar char="Ø"/>
            </a:pPr>
            <a:r>
              <a:rPr lang="es-UY" sz="2600" dirty="0" smtClean="0"/>
              <a:t>Dirección de Cultura y Dirección General de Secretaría</a:t>
            </a:r>
            <a:endParaRPr lang="es-UY" sz="2600" dirty="0"/>
          </a:p>
        </p:txBody>
      </p:sp>
    </p:spTree>
    <p:extLst>
      <p:ext uri="{BB962C8B-B14F-4D97-AF65-F5344CB8AC3E}">
        <p14:creationId xmlns:p14="http://schemas.microsoft.com/office/powerpoint/2010/main" xmlns="" val="27899162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28650" y="1475105"/>
            <a:ext cx="7886700" cy="1953895"/>
          </a:xfrm>
        </p:spPr>
        <p:txBody>
          <a:bodyPr/>
          <a:lstStyle/>
          <a:p>
            <a:r>
              <a:rPr lang="es-ES" sz="2400" dirty="0" smtClean="0"/>
              <a:t>Sistema Nacional de Educación Pública (SNEP)</a:t>
            </a:r>
          </a:p>
          <a:p>
            <a:r>
              <a:rPr lang="es-ES" sz="2000" dirty="0"/>
              <a:t>Grupo de Trabajo sobre Educación y </a:t>
            </a:r>
            <a:r>
              <a:rPr lang="es-ES" sz="2000" dirty="0" smtClean="0"/>
              <a:t>Migrantes</a:t>
            </a:r>
          </a:p>
          <a:p>
            <a:r>
              <a:rPr lang="es-ES" sz="2000" dirty="0"/>
              <a:t>Comisión Nacional para la Educación en Derechos Humanos </a:t>
            </a:r>
          </a:p>
        </p:txBody>
      </p:sp>
    </p:spTree>
    <p:extLst>
      <p:ext uri="{BB962C8B-B14F-4D97-AF65-F5344CB8AC3E}">
        <p14:creationId xmlns:p14="http://schemas.microsoft.com/office/powerpoint/2010/main" xmlns="" val="378990100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28650" y="1497965"/>
            <a:ext cx="7886700" cy="1725295"/>
          </a:xfrm>
        </p:spPr>
        <p:txBody>
          <a:bodyPr/>
          <a:lstStyle/>
          <a:p>
            <a:r>
              <a:rPr lang="es-ES" sz="2400" dirty="0" smtClean="0"/>
              <a:t>Presidencia de la República</a:t>
            </a:r>
          </a:p>
          <a:p>
            <a:r>
              <a:rPr lang="es-ES" sz="2000" dirty="0" smtClean="0"/>
              <a:t>Secretaría de Derechos Humanos</a:t>
            </a:r>
          </a:p>
          <a:p>
            <a:r>
              <a:rPr lang="es-ES" sz="2000" dirty="0" smtClean="0"/>
              <a:t>Secretaría de DDHH para el Pasado Reciente</a:t>
            </a:r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xmlns="" val="318704598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43890" y="1444625"/>
            <a:ext cx="7886700" cy="2037715"/>
          </a:xfrm>
        </p:spPr>
        <p:txBody>
          <a:bodyPr/>
          <a:lstStyle/>
          <a:p>
            <a:r>
              <a:rPr lang="es-ES" sz="2400" dirty="0" smtClean="0"/>
              <a:t>Ministerio de Desarrollo Social</a:t>
            </a:r>
          </a:p>
          <a:p>
            <a:r>
              <a:rPr lang="es-ES" sz="2000" dirty="0"/>
              <a:t>Dirección Nacional de Promoción </a:t>
            </a:r>
            <a:r>
              <a:rPr lang="es-ES" sz="2000" dirty="0" err="1"/>
              <a:t>Sociocultural_División</a:t>
            </a:r>
            <a:r>
              <a:rPr lang="es-ES" sz="2000" dirty="0"/>
              <a:t> </a:t>
            </a:r>
            <a:r>
              <a:rPr lang="es-ES" sz="2000" dirty="0" err="1"/>
              <a:t>Socioeducativa_Centros</a:t>
            </a:r>
            <a:r>
              <a:rPr lang="es-ES" sz="2000" dirty="0"/>
              <a:t> Promotores de </a:t>
            </a:r>
            <a:r>
              <a:rPr lang="es-ES" sz="2000" dirty="0" smtClean="0"/>
              <a:t>DDHH</a:t>
            </a:r>
          </a:p>
          <a:p>
            <a:r>
              <a:rPr lang="es-ES" sz="2000" dirty="0"/>
              <a:t>Programa Nacional de Discapacidad</a:t>
            </a:r>
          </a:p>
        </p:txBody>
      </p:sp>
    </p:spTree>
    <p:extLst>
      <p:ext uri="{BB962C8B-B14F-4D97-AF65-F5344CB8AC3E}">
        <p14:creationId xmlns:p14="http://schemas.microsoft.com/office/powerpoint/2010/main" xmlns="" val="50306028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36270" y="1345565"/>
            <a:ext cx="7886700" cy="2258695"/>
          </a:xfrm>
        </p:spPr>
        <p:txBody>
          <a:bodyPr/>
          <a:lstStyle/>
          <a:p>
            <a:r>
              <a:rPr lang="es-ES" sz="2400" dirty="0" smtClean="0"/>
              <a:t>Ministerio del Interior</a:t>
            </a:r>
          </a:p>
          <a:p>
            <a:r>
              <a:rPr lang="es-ES" sz="2000" dirty="0" smtClean="0"/>
              <a:t>Dirección Nacional de Asuntos Sociales, Espacio </a:t>
            </a:r>
            <a:r>
              <a:rPr lang="es-ES" sz="2000" dirty="0"/>
              <a:t>CANDI (Coordinación y Atención Nacional en Discapacidad) - Colectivo teatral La Cueva de los </a:t>
            </a:r>
            <a:r>
              <a:rPr lang="es-ES" sz="2000" dirty="0" smtClean="0"/>
              <a:t>Monstruos</a:t>
            </a:r>
          </a:p>
          <a:p>
            <a:r>
              <a:rPr lang="es-ES" sz="2000" dirty="0"/>
              <a:t>Dirección Nacional de Educación Policial </a:t>
            </a:r>
          </a:p>
        </p:txBody>
      </p:sp>
    </p:spTree>
    <p:extLst>
      <p:ext uri="{BB962C8B-B14F-4D97-AF65-F5344CB8AC3E}">
        <p14:creationId xmlns:p14="http://schemas.microsoft.com/office/powerpoint/2010/main" xmlns="" val="265069361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28650" y="1467485"/>
            <a:ext cx="7886700" cy="2235835"/>
          </a:xfrm>
        </p:spPr>
        <p:txBody>
          <a:bodyPr/>
          <a:lstStyle/>
          <a:p>
            <a:r>
              <a:rPr lang="es-ES" sz="2400" dirty="0" smtClean="0"/>
              <a:t>Intendencia de Montevideo</a:t>
            </a:r>
          </a:p>
          <a:p>
            <a:r>
              <a:rPr lang="es-ES" sz="2000" dirty="0" smtClean="0"/>
              <a:t>Museo de la Memoria (MUME)</a:t>
            </a:r>
          </a:p>
          <a:p>
            <a:r>
              <a:rPr lang="es-ES" sz="2000" dirty="0" smtClean="0"/>
              <a:t>Museo de las Migraciones (</a:t>
            </a:r>
            <a:r>
              <a:rPr lang="es-ES" sz="2000" dirty="0" err="1" smtClean="0"/>
              <a:t>MuMi</a:t>
            </a:r>
            <a:r>
              <a:rPr lang="es-ES" sz="2000" dirty="0" smtClean="0"/>
              <a:t>)</a:t>
            </a:r>
          </a:p>
          <a:p>
            <a:r>
              <a:rPr lang="es-ES" sz="2000" dirty="0" smtClean="0"/>
              <a:t>Teatro Solís</a:t>
            </a:r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xmlns="" val="334108833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28650" y="1307465"/>
            <a:ext cx="7886700" cy="2868295"/>
          </a:xfrm>
        </p:spPr>
        <p:txBody>
          <a:bodyPr>
            <a:normAutofit/>
          </a:bodyPr>
          <a:lstStyle/>
          <a:p>
            <a:r>
              <a:rPr lang="es-ES" sz="2400" dirty="0" smtClean="0"/>
              <a:t>Intendencia de Canelones</a:t>
            </a:r>
          </a:p>
          <a:p>
            <a:r>
              <a:rPr lang="es-ES" sz="2400" dirty="0" smtClean="0"/>
              <a:t>Administración Nacional de las Telecomunicaciones (ANTEL)</a:t>
            </a:r>
          </a:p>
          <a:p>
            <a:r>
              <a:rPr lang="es-ES" sz="2400" dirty="0" smtClean="0"/>
              <a:t>Obras Sanitarias del Estado (OSE)</a:t>
            </a:r>
          </a:p>
          <a:p>
            <a:r>
              <a:rPr lang="es-ES" sz="2400" dirty="0"/>
              <a:t>Agencia de Gobierno Electrónico y Sociedad de la Información y el Conocimiento (AGESIC)</a:t>
            </a:r>
            <a:endParaRPr lang="es-ES" sz="2400" dirty="0" smtClean="0"/>
          </a:p>
          <a:p>
            <a:r>
              <a:rPr lang="es-ES" sz="2400" dirty="0"/>
              <a:t>Unidad de Acceso a la Información Pública (UAIP)</a:t>
            </a:r>
          </a:p>
        </p:txBody>
      </p:sp>
    </p:spTree>
    <p:extLst>
      <p:ext uri="{BB962C8B-B14F-4D97-AF65-F5344CB8AC3E}">
        <p14:creationId xmlns:p14="http://schemas.microsoft.com/office/powerpoint/2010/main" xmlns="" val="390480195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1044574"/>
          </a:xfrm>
        </p:spPr>
        <p:txBody>
          <a:bodyPr>
            <a:normAutofit/>
          </a:bodyPr>
          <a:lstStyle/>
          <a:p>
            <a:r>
              <a:rPr lang="es-ES" sz="2800" dirty="0" smtClean="0"/>
              <a:t>Organizaciones de la sociedad civil</a:t>
            </a:r>
            <a:endParaRPr lang="es-ES" sz="28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28650" y="1459865"/>
            <a:ext cx="7886700" cy="4351338"/>
          </a:xfrm>
        </p:spPr>
        <p:txBody>
          <a:bodyPr>
            <a:normAutofit/>
          </a:bodyPr>
          <a:lstStyle/>
          <a:p>
            <a:r>
              <a:rPr lang="es-ES" sz="2400" dirty="0" smtClean="0"/>
              <a:t>Comisión por la Paz</a:t>
            </a:r>
          </a:p>
          <a:p>
            <a:r>
              <a:rPr lang="es-ES" sz="2400" dirty="0" smtClean="0"/>
              <a:t>Fundación </a:t>
            </a:r>
            <a:r>
              <a:rPr lang="es-ES" sz="2400" dirty="0" err="1" smtClean="0"/>
              <a:t>Dianova</a:t>
            </a:r>
            <a:endParaRPr lang="es-ES" sz="2400" dirty="0" smtClean="0"/>
          </a:p>
          <a:p>
            <a:r>
              <a:rPr lang="es-ES" sz="2400" dirty="0" smtClean="0"/>
              <a:t>Red de Apoyo al Migrante</a:t>
            </a:r>
          </a:p>
          <a:p>
            <a:r>
              <a:rPr lang="es-ES" sz="2400" dirty="0"/>
              <a:t>Tenemos que </a:t>
            </a:r>
            <a:r>
              <a:rPr lang="es-ES" sz="2400" dirty="0" smtClean="0"/>
              <a:t>ver - Festival </a:t>
            </a:r>
            <a:r>
              <a:rPr lang="es-ES" sz="2400" dirty="0"/>
              <a:t>Internacional de Cine y </a:t>
            </a:r>
            <a:r>
              <a:rPr lang="es-ES" sz="2400" dirty="0" smtClean="0"/>
              <a:t>DDHH</a:t>
            </a:r>
          </a:p>
          <a:p>
            <a:r>
              <a:rPr lang="es-ES" sz="2400" dirty="0"/>
              <a:t>Uruguayos </a:t>
            </a:r>
            <a:r>
              <a:rPr lang="es-ES" sz="2400" dirty="0" smtClean="0"/>
              <a:t>Empoderados</a:t>
            </a:r>
          </a:p>
          <a:p>
            <a:r>
              <a:rPr lang="es-ES" sz="2400" dirty="0"/>
              <a:t>Grupo Interdisciplinario de Educación en DDHH</a:t>
            </a:r>
          </a:p>
        </p:txBody>
      </p:sp>
    </p:spTree>
    <p:extLst>
      <p:ext uri="{BB962C8B-B14F-4D97-AF65-F5344CB8AC3E}">
        <p14:creationId xmlns:p14="http://schemas.microsoft.com/office/powerpoint/2010/main" xmlns="" val="31489066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2800" dirty="0" smtClean="0"/>
              <a:t>Estatal y sociedad civil</a:t>
            </a:r>
            <a:endParaRPr lang="es-ES" sz="28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21030" y="1932305"/>
            <a:ext cx="7886700" cy="2152015"/>
          </a:xfrm>
        </p:spPr>
        <p:txBody>
          <a:bodyPr>
            <a:normAutofit/>
          </a:bodyPr>
          <a:lstStyle/>
          <a:p>
            <a:r>
              <a:rPr lang="es-ES" sz="2400" dirty="0"/>
              <a:t>Red Nacional de Educación Ambiental para un Desarrollo Humano Sustentable </a:t>
            </a:r>
            <a:r>
              <a:rPr lang="es-ES" sz="2400" dirty="0" smtClean="0"/>
              <a:t>–</a:t>
            </a:r>
            <a:r>
              <a:rPr lang="es-ES" sz="2400" dirty="0" err="1" smtClean="0"/>
              <a:t>ReNEA</a:t>
            </a:r>
            <a:endParaRPr lang="es-ES" sz="2400" dirty="0" smtClean="0"/>
          </a:p>
          <a:p>
            <a:r>
              <a:rPr lang="es-ES" sz="2400" dirty="0"/>
              <a:t>Comisión Honoraria contra el Racismo, la Xenofobia y toda otra forma de Discriminación</a:t>
            </a:r>
          </a:p>
        </p:txBody>
      </p:sp>
    </p:spTree>
    <p:extLst>
      <p:ext uri="{BB962C8B-B14F-4D97-AF65-F5344CB8AC3E}">
        <p14:creationId xmlns:p14="http://schemas.microsoft.com/office/powerpoint/2010/main" xmlns="" val="89933732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2800" dirty="0" smtClean="0"/>
              <a:t>Organizaciones intergubernamentales</a:t>
            </a:r>
            <a:endParaRPr lang="es-ES" sz="28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28650" y="2305685"/>
            <a:ext cx="7886700" cy="1275715"/>
          </a:xfrm>
        </p:spPr>
        <p:txBody>
          <a:bodyPr>
            <a:normAutofit/>
          </a:bodyPr>
          <a:lstStyle/>
          <a:p>
            <a:r>
              <a:rPr lang="es-ES" sz="2400" dirty="0"/>
              <a:t>Organización de Estados Iberoamericanos para la Educación, la Ciencia y la Cultura (OEI)</a:t>
            </a:r>
          </a:p>
        </p:txBody>
      </p:sp>
    </p:spTree>
    <p:extLst>
      <p:ext uri="{BB962C8B-B14F-4D97-AF65-F5344CB8AC3E}">
        <p14:creationId xmlns:p14="http://schemas.microsoft.com/office/powerpoint/2010/main" xmlns="" val="36838054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1143634"/>
          </a:xfrm>
        </p:spPr>
        <p:txBody>
          <a:bodyPr>
            <a:normAutofit/>
          </a:bodyPr>
          <a:lstStyle/>
          <a:p>
            <a:r>
              <a:rPr lang="es-ES" sz="3200" dirty="0" smtClean="0"/>
              <a:t>62 compromisos</a:t>
            </a:r>
            <a:endParaRPr lang="es-ES" sz="3200" dirty="0"/>
          </a:p>
        </p:txBody>
      </p:sp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79668" y="1101724"/>
            <a:ext cx="5801784" cy="4415155"/>
          </a:xfrm>
        </p:spPr>
      </p:pic>
    </p:spTree>
    <p:extLst>
      <p:ext uri="{BB962C8B-B14F-4D97-AF65-F5344CB8AC3E}">
        <p14:creationId xmlns:p14="http://schemas.microsoft.com/office/powerpoint/2010/main" xmlns="" val="282792619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2800" dirty="0" smtClean="0"/>
              <a:t>Compromisos y Objetivos estratégicos del PNEDH</a:t>
            </a:r>
            <a:endParaRPr lang="es-ES" sz="28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90550" y="1696085"/>
            <a:ext cx="7886700" cy="3729355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es-ES" sz="2000" dirty="0"/>
              <a:t>1. Construir una cultura de derechos </a:t>
            </a:r>
            <a:r>
              <a:rPr lang="es-ES" sz="2000" dirty="0" smtClean="0"/>
              <a:t>humanos comprometida </a:t>
            </a:r>
            <a:r>
              <a:rPr lang="es-ES" sz="2000" dirty="0"/>
              <a:t>con la dignidad de todas </a:t>
            </a:r>
            <a:r>
              <a:rPr lang="es-ES" sz="2000" dirty="0" smtClean="0"/>
              <a:t>las personas </a:t>
            </a:r>
            <a:r>
              <a:rPr lang="es-ES" sz="2000" dirty="0"/>
              <a:t>y con el respeto por los </a:t>
            </a:r>
            <a:r>
              <a:rPr lang="es-ES" sz="2000" dirty="0" smtClean="0"/>
              <a:t>derechos humanos </a:t>
            </a:r>
            <a:r>
              <a:rPr lang="es-ES" sz="2000" dirty="0"/>
              <a:t>propios y de las demás personas</a:t>
            </a:r>
            <a:r>
              <a:rPr lang="es-ES" sz="2000" dirty="0" smtClean="0"/>
              <a:t>.</a:t>
            </a:r>
          </a:p>
          <a:p>
            <a:pPr marL="0" indent="0" algn="just">
              <a:buNone/>
            </a:pPr>
            <a:endParaRPr lang="es-ES" sz="2000" dirty="0" smtClean="0"/>
          </a:p>
          <a:p>
            <a:pPr algn="just"/>
            <a:r>
              <a:rPr lang="es-ES" sz="2000" dirty="0" smtClean="0"/>
              <a:t>2. Garantizar </a:t>
            </a:r>
            <a:r>
              <a:rPr lang="es-ES" sz="2000" dirty="0"/>
              <a:t>entornos de convivencia y aprendizaje en las comunidades educativas en clave de derechos humanos</a:t>
            </a:r>
            <a:r>
              <a:rPr lang="es-ES" sz="2000" dirty="0" smtClean="0"/>
              <a:t>.</a:t>
            </a:r>
          </a:p>
          <a:p>
            <a:pPr marL="0" indent="0" algn="just">
              <a:buNone/>
            </a:pPr>
            <a:endParaRPr lang="es-ES" sz="2000" dirty="0" smtClean="0"/>
          </a:p>
          <a:p>
            <a:pPr algn="just"/>
            <a:r>
              <a:rPr lang="es-ES" sz="2000" dirty="0" smtClean="0"/>
              <a:t>3. Sensibilizar</a:t>
            </a:r>
            <a:r>
              <a:rPr lang="es-ES" sz="2000" dirty="0"/>
              <a:t>, capacitar y comprometer para el desarrollo de procesos de educación en Derechos Humanos a actores que resultan estratégicos por su capacidad de multiplicación o por el carácter particularmente pertinente de su especificidad</a:t>
            </a:r>
            <a:r>
              <a:rPr lang="es-ES" sz="2000" dirty="0" smtClean="0"/>
              <a:t>.</a:t>
            </a:r>
          </a:p>
          <a:p>
            <a:pPr marL="0" indent="0" algn="just">
              <a:buNone/>
            </a:pPr>
            <a:endParaRPr lang="es-ES" sz="2000" dirty="0" smtClean="0"/>
          </a:p>
          <a:p>
            <a:pPr algn="just"/>
            <a:r>
              <a:rPr lang="es-ES" sz="2000" dirty="0" smtClean="0"/>
              <a:t>4. Crear </a:t>
            </a:r>
            <a:r>
              <a:rPr lang="es-ES" sz="2000" dirty="0"/>
              <a:t>y fortalecer la institucionalidad de la Educación en Derechos Humanos.</a:t>
            </a:r>
          </a:p>
        </p:txBody>
      </p:sp>
    </p:spTree>
    <p:extLst>
      <p:ext uri="{BB962C8B-B14F-4D97-AF65-F5344CB8AC3E}">
        <p14:creationId xmlns:p14="http://schemas.microsoft.com/office/powerpoint/2010/main" xmlns="" val="50449625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Marcador de contenido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262" y="2012254"/>
            <a:ext cx="9075638" cy="2708818"/>
          </a:xfrm>
        </p:spPr>
      </p:pic>
    </p:spTree>
    <p:extLst>
      <p:ext uri="{BB962C8B-B14F-4D97-AF65-F5344CB8AC3E}">
        <p14:creationId xmlns:p14="http://schemas.microsoft.com/office/powerpoint/2010/main" xmlns="" val="242145194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777873"/>
          </a:xfrm>
        </p:spPr>
        <p:txBody>
          <a:bodyPr>
            <a:normAutofit/>
          </a:bodyPr>
          <a:lstStyle/>
          <a:p>
            <a:r>
              <a:rPr lang="es-ES" sz="2800" dirty="0" smtClean="0"/>
              <a:t>Categorías</a:t>
            </a:r>
            <a:endParaRPr lang="es-ES" sz="28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99110" y="1193165"/>
            <a:ext cx="7886700" cy="4351338"/>
          </a:xfrm>
        </p:spPr>
        <p:txBody>
          <a:bodyPr>
            <a:normAutofit lnSpcReduction="10000"/>
          </a:bodyPr>
          <a:lstStyle/>
          <a:p>
            <a:r>
              <a:rPr lang="es-ES" sz="2400" dirty="0" smtClean="0"/>
              <a:t>Diversidad cultural y étnico-racial</a:t>
            </a:r>
          </a:p>
          <a:p>
            <a:r>
              <a:rPr lang="es-ES" sz="2400" dirty="0" smtClean="0"/>
              <a:t>Género y diversidad sexual</a:t>
            </a:r>
          </a:p>
          <a:p>
            <a:r>
              <a:rPr lang="es-ES" sz="2400" dirty="0" smtClean="0"/>
              <a:t>Perspectivas generacionales</a:t>
            </a:r>
          </a:p>
          <a:p>
            <a:r>
              <a:rPr lang="es-ES" sz="2400" dirty="0" smtClean="0"/>
              <a:t>Memoria, verdad y justicia</a:t>
            </a:r>
          </a:p>
          <a:p>
            <a:r>
              <a:rPr lang="es-ES" sz="2400" dirty="0" smtClean="0"/>
              <a:t>Ambiente y territorio</a:t>
            </a:r>
          </a:p>
          <a:p>
            <a:r>
              <a:rPr lang="es-ES" sz="2400" dirty="0" smtClean="0"/>
              <a:t>Información y comunicación</a:t>
            </a:r>
          </a:p>
          <a:p>
            <a:r>
              <a:rPr lang="es-ES" sz="2400" dirty="0" smtClean="0"/>
              <a:t>Discapacidad</a:t>
            </a:r>
          </a:p>
          <a:p>
            <a:r>
              <a:rPr lang="es-ES" sz="2400" dirty="0" smtClean="0"/>
              <a:t>Contexto de encierro</a:t>
            </a:r>
          </a:p>
          <a:p>
            <a:r>
              <a:rPr lang="es-ES" sz="2400" dirty="0" smtClean="0"/>
              <a:t>Salud mental</a:t>
            </a:r>
          </a:p>
          <a:p>
            <a:r>
              <a:rPr lang="es-ES" sz="2400" dirty="0" smtClean="0"/>
              <a:t>Otros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xmlns="" val="39739731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Marcador de contenido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702" y="1729740"/>
            <a:ext cx="9057532" cy="3132360"/>
          </a:xfrm>
        </p:spPr>
      </p:pic>
    </p:spTree>
    <p:extLst>
      <p:ext uri="{BB962C8B-B14F-4D97-AF65-F5344CB8AC3E}">
        <p14:creationId xmlns:p14="http://schemas.microsoft.com/office/powerpoint/2010/main" xmlns="" val="76827363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3264535"/>
          </a:xfrm>
        </p:spPr>
        <p:txBody>
          <a:bodyPr/>
          <a:lstStyle/>
          <a:p>
            <a:r>
              <a:rPr lang="es-ES" dirty="0" smtClean="0"/>
              <a:t>Categoría Otros: </a:t>
            </a:r>
          </a:p>
          <a:p>
            <a:pPr marL="0" indent="0">
              <a:buNone/>
            </a:pPr>
            <a:endParaRPr lang="es-ES" dirty="0" smtClean="0"/>
          </a:p>
          <a:p>
            <a:pPr>
              <a:buFontTx/>
              <a:buChar char="-"/>
            </a:pPr>
            <a:r>
              <a:rPr lang="es-ES" dirty="0" smtClean="0"/>
              <a:t>Políticas </a:t>
            </a:r>
            <a:r>
              <a:rPr lang="es-ES" dirty="0"/>
              <a:t>Públicas con enfoque de </a:t>
            </a:r>
            <a:r>
              <a:rPr lang="es-ES" dirty="0" smtClean="0"/>
              <a:t>DDHH</a:t>
            </a:r>
          </a:p>
          <a:p>
            <a:pPr>
              <a:buFontTx/>
              <a:buChar char="-"/>
            </a:pPr>
            <a:r>
              <a:rPr lang="es-ES" dirty="0" err="1" smtClean="0"/>
              <a:t>Transversalización</a:t>
            </a:r>
            <a:r>
              <a:rPr lang="es-ES" dirty="0" smtClean="0"/>
              <a:t> </a:t>
            </a:r>
            <a:r>
              <a:rPr lang="es-ES" dirty="0"/>
              <a:t>del </a:t>
            </a:r>
            <a:r>
              <a:rPr lang="es-ES" dirty="0" smtClean="0"/>
              <a:t>enfoque de DDHH </a:t>
            </a:r>
            <a:r>
              <a:rPr lang="es-ES" dirty="0"/>
              <a:t>en </a:t>
            </a:r>
            <a:r>
              <a:rPr lang="es-ES" dirty="0" smtClean="0"/>
              <a:t>prácticas</a:t>
            </a:r>
          </a:p>
          <a:p>
            <a:pPr>
              <a:buFontTx/>
              <a:buChar char="-"/>
            </a:pPr>
            <a:r>
              <a:rPr lang="es-ES" dirty="0" smtClean="0"/>
              <a:t>Formación </a:t>
            </a:r>
            <a:r>
              <a:rPr lang="es-ES" dirty="0"/>
              <a:t>en DDHH y </a:t>
            </a:r>
            <a:r>
              <a:rPr lang="es-ES" dirty="0" smtClean="0"/>
              <a:t>EDH </a:t>
            </a:r>
            <a:endParaRPr lang="es-ES" dirty="0"/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xmlns="" val="121492816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755013"/>
          </a:xfrm>
        </p:spPr>
        <p:txBody>
          <a:bodyPr>
            <a:normAutofit/>
          </a:bodyPr>
          <a:lstStyle/>
          <a:p>
            <a:r>
              <a:rPr lang="es-ES" sz="2800" dirty="0" smtClean="0"/>
              <a:t>Destinatarios/as</a:t>
            </a:r>
            <a:endParaRPr lang="es-ES" sz="28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28650" y="1299845"/>
            <a:ext cx="7886700" cy="4351338"/>
          </a:xfrm>
        </p:spPr>
        <p:txBody>
          <a:bodyPr>
            <a:normAutofit fontScale="77500" lnSpcReduction="20000"/>
          </a:bodyPr>
          <a:lstStyle/>
          <a:p>
            <a:r>
              <a:rPr lang="es-ES" dirty="0"/>
              <a:t>Educadores/as, docentes y estudiantes de formación en </a:t>
            </a:r>
            <a:r>
              <a:rPr lang="es-ES" dirty="0" smtClean="0"/>
              <a:t>educación</a:t>
            </a:r>
          </a:p>
          <a:p>
            <a:r>
              <a:rPr lang="es-ES" dirty="0" smtClean="0"/>
              <a:t>Niños/as</a:t>
            </a:r>
          </a:p>
          <a:p>
            <a:r>
              <a:rPr lang="es-ES" dirty="0"/>
              <a:t>Adolescentes y </a:t>
            </a:r>
            <a:r>
              <a:rPr lang="es-ES" dirty="0" smtClean="0"/>
              <a:t>jóvenes</a:t>
            </a:r>
          </a:p>
          <a:p>
            <a:r>
              <a:rPr lang="es-ES" dirty="0"/>
              <a:t>Funcionarios/as </a:t>
            </a:r>
            <a:r>
              <a:rPr lang="es-ES" dirty="0" smtClean="0"/>
              <a:t>públicos</a:t>
            </a:r>
          </a:p>
          <a:p>
            <a:r>
              <a:rPr lang="es-ES" dirty="0" smtClean="0"/>
              <a:t>Sociedad civil organizada</a:t>
            </a:r>
          </a:p>
          <a:p>
            <a:r>
              <a:rPr lang="es-ES" dirty="0" smtClean="0"/>
              <a:t>Comunidad universitaria</a:t>
            </a:r>
          </a:p>
          <a:p>
            <a:r>
              <a:rPr lang="es-ES" dirty="0"/>
              <a:t>Público en </a:t>
            </a:r>
            <a:r>
              <a:rPr lang="es-ES" dirty="0" smtClean="0"/>
              <a:t>general</a:t>
            </a:r>
          </a:p>
          <a:p>
            <a:r>
              <a:rPr lang="es-ES" dirty="0" smtClean="0"/>
              <a:t>Medios </a:t>
            </a:r>
            <a:r>
              <a:rPr lang="es-ES" dirty="0"/>
              <a:t>de </a:t>
            </a:r>
            <a:r>
              <a:rPr lang="es-ES" dirty="0" smtClean="0"/>
              <a:t>comunicación</a:t>
            </a:r>
          </a:p>
          <a:p>
            <a:r>
              <a:rPr lang="es-ES" dirty="0" smtClean="0"/>
              <a:t>Población </a:t>
            </a:r>
            <a:r>
              <a:rPr lang="es-ES" dirty="0"/>
              <a:t>en contexto de </a:t>
            </a:r>
            <a:r>
              <a:rPr lang="es-ES" dirty="0" smtClean="0"/>
              <a:t>encierro</a:t>
            </a:r>
          </a:p>
          <a:p>
            <a:r>
              <a:rPr lang="es-ES" dirty="0" smtClean="0"/>
              <a:t>«Poblaciones vulnerables»</a:t>
            </a:r>
          </a:p>
          <a:p>
            <a:r>
              <a:rPr lang="es-ES" dirty="0" smtClean="0"/>
              <a:t>Población migrante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xmlns="" val="121578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557028"/>
            <a:ext cx="9144000" cy="3743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1267578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286680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467</TotalTime>
  <Words>568</Words>
  <Application>Microsoft Office PowerPoint</Application>
  <PresentationFormat>Presentación en pantalla (4:3)</PresentationFormat>
  <Paragraphs>90</Paragraphs>
  <Slides>23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23</vt:i4>
      </vt:variant>
    </vt:vector>
  </HeadingPairs>
  <TitlesOfParts>
    <vt:vector size="24" baseType="lpstr">
      <vt:lpstr>Tema de Office</vt:lpstr>
      <vt:lpstr>Diapositiva 1</vt:lpstr>
      <vt:lpstr>Cuántas instituciones y de qué ámbitos</vt:lpstr>
      <vt:lpstr>Instituciones del ámbito estatal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Organizaciones de la sociedad civil</vt:lpstr>
      <vt:lpstr>Estatal y sociedad civil</vt:lpstr>
      <vt:lpstr>Organizaciones intergubernamentales</vt:lpstr>
      <vt:lpstr>62 compromisos</vt:lpstr>
      <vt:lpstr>Compromisos y Objetivos estratégicos del PNEDH</vt:lpstr>
      <vt:lpstr>Diapositiva 17</vt:lpstr>
      <vt:lpstr>Categorías</vt:lpstr>
      <vt:lpstr>Diapositiva 19</vt:lpstr>
      <vt:lpstr>Diapositiva 20</vt:lpstr>
      <vt:lpstr>Destinatarios/as</vt:lpstr>
      <vt:lpstr>Diapositiva 22</vt:lpstr>
      <vt:lpstr>Diapositiva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 de Windows</dc:creator>
  <cp:lastModifiedBy>perodriguez</cp:lastModifiedBy>
  <cp:revision>30</cp:revision>
  <dcterms:created xsi:type="dcterms:W3CDTF">2019-05-24T22:05:02Z</dcterms:created>
  <dcterms:modified xsi:type="dcterms:W3CDTF">2019-05-28T18:10:55Z</dcterms:modified>
</cp:coreProperties>
</file>