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y="5143500" cx="9144000"/>
  <p:notesSz cx="6858000" cy="9144000"/>
  <p:embeddedFontLst>
    <p:embeddedFont>
      <p:font typeface="Nunito"/>
      <p:regular r:id="rId58"/>
      <p:bold r:id="rId59"/>
      <p:italic r:id="rId60"/>
      <p:boldItalic r:id="rId61"/>
    </p:embeddedFont>
    <p:embeddedFont>
      <p:font typeface="Cabin"/>
      <p:regular r:id="rId62"/>
      <p:bold r:id="rId63"/>
      <p:italic r:id="rId64"/>
      <p:boldItalic r:id="rId65"/>
    </p:embeddedFont>
    <p:embeddedFont>
      <p:font typeface="Maven Pro"/>
      <p:regular r:id="rId66"/>
      <p:bold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655D330-19B3-4638-B52A-A2BB9DEA77DC}">
  <a:tblStyle styleId="{3655D330-19B3-4638-B52A-A2BB9DEA77D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Cabin-regular.fntdata"/><Relationship Id="rId61" Type="http://schemas.openxmlformats.org/officeDocument/2006/relationships/font" Target="fonts/Nunito-boldItalic.fntdata"/><Relationship Id="rId20" Type="http://schemas.openxmlformats.org/officeDocument/2006/relationships/slide" Target="slides/slide14.xml"/><Relationship Id="rId64" Type="http://schemas.openxmlformats.org/officeDocument/2006/relationships/font" Target="fonts/Cabin-italic.fntdata"/><Relationship Id="rId63" Type="http://schemas.openxmlformats.org/officeDocument/2006/relationships/font" Target="fonts/Cabin-bold.fntdata"/><Relationship Id="rId22" Type="http://schemas.openxmlformats.org/officeDocument/2006/relationships/slide" Target="slides/slide16.xml"/><Relationship Id="rId66" Type="http://schemas.openxmlformats.org/officeDocument/2006/relationships/font" Target="fonts/MavenPro-regular.fntdata"/><Relationship Id="rId21" Type="http://schemas.openxmlformats.org/officeDocument/2006/relationships/slide" Target="slides/slide15.xml"/><Relationship Id="rId65" Type="http://schemas.openxmlformats.org/officeDocument/2006/relationships/font" Target="fonts/Cabin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MavenPro-bold.fntdata"/><Relationship Id="rId60" Type="http://schemas.openxmlformats.org/officeDocument/2006/relationships/font" Target="fonts/Nunito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Nunito-bold.fntdata"/><Relationship Id="rId14" Type="http://schemas.openxmlformats.org/officeDocument/2006/relationships/slide" Target="slides/slide8.xml"/><Relationship Id="rId58" Type="http://schemas.openxmlformats.org/officeDocument/2006/relationships/font" Target="fonts/Nunit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Agregar un punteo de datos interesantes al principio/resumen al final de cada sección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Hipótesis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6e852a51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6e852a51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6e852a51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6e852a51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6e852a51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6e852a51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Relación en folclore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6e852a51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6e852a51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Mvd - Interior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Área Metropolitana  - Interior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Montevideo: 293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Canelones: 70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Maldonado: 30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Disciplina x departamento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6e852a51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6e852a51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Consumo cultural - mujeres, nivel terciario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Mujeres urbanas vinculadas a las artes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6e852a51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f6e852a51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6e852a51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f6e852a51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72fcf6e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72fcf6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6e852a51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f6e852a51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Cambiar gráfico cambiar el 100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6e852a51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f6e852a51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*Obs - 4 personas que no reciben certificado del SODRE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6e852a51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6e852a51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6e852a51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f6e852a51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Autopercepción sobre lo que es el “empleo en danza”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6e852a51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6e852a51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Cruzar con ingreso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6e852a51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6e852a51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Verde claro: Programador - Curador (0.8%)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*Director*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73356db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73356db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6e852a51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f6e852a51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73356db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f73356db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Dependiente - alguien que me da órdenes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Independiente - nadie me da órdenes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452c7f96a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452c7f96a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73356db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f73356db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452c7f96a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452c7f96a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Mínimo nacional $13430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43%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73356db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f73356db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CHEQUEAR UNIDADES DE MEDIDA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f6e852a51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f6e852a51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¼  - dependiente sin contrato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6e852a51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f6e852a51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73356db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f73356db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f73356db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f73356db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452f55ab7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452f55ab7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f73356db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f73356db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73356db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f73356db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Cruzar con género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73356db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f73356db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f73356db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f73356db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6e852a51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f6e852a51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f6e852a51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f6e852a51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Beneficios de salud (MS)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Clínica del deportista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6e852a51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f6e852a51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6e852a51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f6e852a51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f6e852a51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f6e852a51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 incluir en jornadas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f6e852a51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f6e852a51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Porcentaje de los que responden que se dedican a cada una de estas actividades 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6e852a51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f6e852a51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Cruzar con disciplina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Cruzar con edad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 te presentás, ganás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f6e852a51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f6e852a51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73356d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73356d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703a50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703a50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73356d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f73356d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6e852a51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f6e852a51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6e852a51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6e852a51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f6e852a51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f6e852a51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6e852a51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f6e852a51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6e852a51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f6e852a51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f6e852a51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f6e852a51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452f55ab7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452f55ab7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452f55ab7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452f55ab7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452f55ab7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452f55ab7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173988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Diagnóstico Nacional de la Danza. Consulta a estudiantes y profesionales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7429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Primeros resultados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Caracterización general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026" y="731351"/>
            <a:ext cx="6553950" cy="368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6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5013" y="502200"/>
            <a:ext cx="6693975" cy="413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900" y="459324"/>
            <a:ext cx="7140799" cy="44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1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878" y="478613"/>
            <a:ext cx="6770250" cy="41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1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375" y="656713"/>
            <a:ext cx="6194201" cy="383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Estudios en danza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476" y="696325"/>
            <a:ext cx="6461051" cy="39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112" y="307250"/>
            <a:ext cx="7324520" cy="452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475" y="591375"/>
            <a:ext cx="6695100" cy="413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Empleo en danza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5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350" y="361838"/>
            <a:ext cx="7157299" cy="44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6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450" y="306237"/>
            <a:ext cx="7327100" cy="45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7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425" y="182163"/>
            <a:ext cx="7729151" cy="477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8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175" y="647600"/>
            <a:ext cx="6548501" cy="40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9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416" y="372128"/>
            <a:ext cx="7115175" cy="43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0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050" y="263013"/>
            <a:ext cx="7465900" cy="46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3075" y="506700"/>
            <a:ext cx="6888026" cy="44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2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Empleo en relación de dependencia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4513" y="439825"/>
            <a:ext cx="7250276" cy="44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4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663" y="38100"/>
            <a:ext cx="8204678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35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75" y="171375"/>
            <a:ext cx="7766450" cy="48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36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075" y="257325"/>
            <a:ext cx="7487851" cy="46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513" y="160125"/>
            <a:ext cx="7812975" cy="482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Empleo sin relación de dependencia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600" y="347875"/>
            <a:ext cx="6891051" cy="42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0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12" y="0"/>
            <a:ext cx="83227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41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63" y="144400"/>
            <a:ext cx="7864275" cy="48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42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600" y="269949"/>
            <a:ext cx="6834625" cy="42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2"/>
          <p:cNvSpPr txBox="1"/>
          <p:nvPr/>
        </p:nvSpPr>
        <p:spPr>
          <a:xfrm>
            <a:off x="476600" y="4488075"/>
            <a:ext cx="73368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Calibri"/>
                <a:ea typeface="Calibri"/>
                <a:cs typeface="Calibri"/>
                <a:sym typeface="Calibri"/>
              </a:rPr>
              <a:t>35% del total de Empleados en danza sin relación de dependencia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43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450" y="137625"/>
            <a:ext cx="7877100" cy="486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Salud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4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8875" y="350013"/>
            <a:ext cx="7186226" cy="44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4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637" y="578151"/>
            <a:ext cx="6456725" cy="398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7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Sobre el sector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4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638" y="292500"/>
            <a:ext cx="7374726" cy="455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4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388" y="162975"/>
            <a:ext cx="7791218" cy="48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5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8375" y="574200"/>
            <a:ext cx="7006049" cy="433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5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75" y="232825"/>
            <a:ext cx="7679525" cy="474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2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Inclusión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5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238" y="105376"/>
            <a:ext cx="7977525" cy="493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5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075" y="76200"/>
            <a:ext cx="8073838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5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650" y="604612"/>
            <a:ext cx="6362700" cy="393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6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Políticas públicas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5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375" y="553675"/>
            <a:ext cx="7035374" cy="434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5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225" y="481298"/>
            <a:ext cx="6761550" cy="41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5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550" y="498275"/>
            <a:ext cx="6726900" cy="414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6" name="Google Shape;516;p60"/>
          <p:cNvGraphicFramePr/>
          <p:nvPr/>
        </p:nvGraphicFramePr>
        <p:xfrm>
          <a:off x="858163" y="698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{3655D330-19B3-4638-B52A-A2BB9DEA77DC}</a:tableStyleId>
              </a:tblPr>
              <a:tblGrid>
                <a:gridCol w="410975"/>
                <a:gridCol w="3007150"/>
                <a:gridCol w="2004775"/>
                <a:gridCol w="2004775"/>
              </a:tblGrid>
              <a:tr h="509250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Ranking de aspectos más relevantes para el desarrollo del sector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E78"/>
                    </a:solidFill>
                  </a:tcPr>
                </a:tc>
                <a:tc hMerge="1"/>
                <a:tc hMerge="1"/>
                <a:tc hMerge="1"/>
              </a:tr>
              <a:tr h="3991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/>
                        <a:t>1</a:t>
                      </a:r>
                      <a:endParaRPr b="1"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Apoyo a la investigación, creación, producción y exhibición de la danza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360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/>
                        <a:t>2</a:t>
                      </a:r>
                      <a:endParaRPr b="1"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Formalización del sistema educativo en danza en todos los niveles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325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/>
                        <a:t>3</a:t>
                      </a:r>
                      <a:endParaRPr b="1"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Apoyo para infraestructuras y equipamiento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3214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4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Promoción de la circulación nacional e internacional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325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5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Asesorías y planes estratégicos para su desarrollo económico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994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6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Descentralización y gestión territorial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994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7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Desarrollo de un marco legal adecuado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308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8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Protección, rescate y conservación del Patrimonio de la Danza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994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9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Fortalecimiento y coordinación de la gestión institucional en danza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994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/>
                        <a:t>10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Impulso a lógicas colaborativas de trabajo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1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Principales hallazgos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2"/>
          <p:cNvSpPr txBox="1"/>
          <p:nvPr>
            <p:ph idx="1" type="body"/>
          </p:nvPr>
        </p:nvSpPr>
        <p:spPr>
          <a:xfrm>
            <a:off x="1242675" y="731650"/>
            <a:ext cx="7030500" cy="3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Sector altamente feminizado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Población joven, mayoritariamente menor de 40 años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Nivel educativo alto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Empleo vinculado a la docencia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Precariedad en las condiciones laborales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3"/>
          <p:cNvSpPr txBox="1"/>
          <p:nvPr>
            <p:ph idx="1" type="body"/>
          </p:nvPr>
        </p:nvSpPr>
        <p:spPr>
          <a:xfrm>
            <a:off x="1279375" y="824475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Bajos ingresos provenientes de la actividad en danza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Dificultades para incluir personas con discapacidad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Escasa participación en instancias concursables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bin"/>
              <a:buChar char="●"/>
            </a:pPr>
            <a:r>
              <a:rPr lang="e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Bajo nivel de participación en agrupaciones para el desarrollo del sector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