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Cabin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bin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bi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abin-italic.fntdata"/><Relationship Id="rId6" Type="http://schemas.openxmlformats.org/officeDocument/2006/relationships/slide" Target="slides/slide1.xml"/><Relationship Id="rId18" Type="http://schemas.openxmlformats.org/officeDocument/2006/relationships/font" Target="fonts/Cabi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s-CO">
                <a:solidFill>
                  <a:schemeClr val="dk1"/>
                </a:solidFill>
              </a:rPr>
              <a:t>Empezar por los agradecimientos (a los participantes, los multiplicadores que convocaron, al espacio cedido, la dirección de cultura, centro mec, etc)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s-CO">
                <a:solidFill>
                  <a:schemeClr val="dk1"/>
                </a:solidFill>
              </a:rPr>
              <a:t>Presentación BREVÍSIMA de participantes (solo nombre, trabajo y localidad, muy ágil, lo mejor es siempre presentarse uno primero como ejemplo de brevedad) </a:t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4e39c426b_3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4e39c426b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4e39c426b_3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4e39c426b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>
                <a:highlight>
                  <a:srgbClr val="FFFF00"/>
                </a:highlight>
              </a:rPr>
              <a:t>Link al video y algun dato del diagnóstico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4e39c426b_3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4e39c426b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3c892f2db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3c892f2d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3c892f2db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3c892f2d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youtu.be/jCLcwrYSdgw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plandedanza@gmail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29" y="767600"/>
            <a:ext cx="8430724" cy="53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s-CO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¿Por qué estamos aquí?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294000" y="1261775"/>
            <a:ext cx="8229600" cy="3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-381000" lvl="0" marL="66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CO" sz="2400">
                <a:solidFill>
                  <a:srgbClr val="000000"/>
                </a:solidFill>
              </a:rPr>
              <a:t>Para</a:t>
            </a:r>
            <a:r>
              <a:rPr lang="es-CO" sz="2400">
                <a:solidFill>
                  <a:srgbClr val="000000"/>
                </a:solidFill>
              </a:rPr>
              <a:t> </a:t>
            </a:r>
            <a:r>
              <a:rPr lang="es-CO" sz="2400">
                <a:solidFill>
                  <a:srgbClr val="000000"/>
                </a:solidFill>
                <a:highlight>
                  <a:srgbClr val="FFE599"/>
                </a:highlight>
              </a:rPr>
              <a:t>informamos </a:t>
            </a:r>
            <a:r>
              <a:rPr lang="es-CO" sz="2400">
                <a:solidFill>
                  <a:srgbClr val="000000"/>
                </a:solidFill>
              </a:rPr>
              <a:t>sobre lo que hacemos como colectivo y </a:t>
            </a:r>
            <a:r>
              <a:rPr lang="es-CO" sz="2400">
                <a:solidFill>
                  <a:srgbClr val="000000"/>
                </a:solidFill>
                <a:highlight>
                  <a:srgbClr val="FFE599"/>
                </a:highlight>
              </a:rPr>
              <a:t>capacitarnos </a:t>
            </a:r>
            <a:r>
              <a:rPr lang="es-CO" sz="2400">
                <a:solidFill>
                  <a:srgbClr val="000000"/>
                </a:solidFill>
              </a:rPr>
              <a:t>para trabajar en red con todo el territorio</a:t>
            </a:r>
            <a:endParaRPr sz="2400">
              <a:solidFill>
                <a:srgbClr val="000000"/>
              </a:solidFill>
            </a:endParaRPr>
          </a:p>
          <a:p>
            <a:pPr indent="-381000" lvl="0" marL="66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CO" sz="2400">
                <a:solidFill>
                  <a:srgbClr val="000000"/>
                </a:solidFill>
              </a:rPr>
              <a:t>Porque juntos vamos a </a:t>
            </a:r>
            <a:r>
              <a:rPr lang="es-CO" sz="2400">
                <a:solidFill>
                  <a:srgbClr val="000000"/>
                </a:solidFill>
                <a:highlight>
                  <a:srgbClr val="FFE599"/>
                </a:highlight>
              </a:rPr>
              <a:t>elaborar las propuestas</a:t>
            </a:r>
            <a:r>
              <a:rPr lang="es-CO" sz="2400">
                <a:solidFill>
                  <a:srgbClr val="000000"/>
                </a:solidFill>
              </a:rPr>
              <a:t> departamentales que se llevarán a la Jornada Nacional de Danza y luego a la escritura del Plan de </a:t>
            </a:r>
            <a:r>
              <a:rPr lang="es-CO" sz="2400"/>
              <a:t>Danza.</a:t>
            </a:r>
            <a:endParaRPr sz="2400">
              <a:solidFill>
                <a:srgbClr val="000000"/>
              </a:solidFill>
            </a:endParaRPr>
          </a:p>
          <a:p>
            <a:pPr indent="-381000" lvl="0" marL="66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CO" sz="2400">
                <a:solidFill>
                  <a:srgbClr val="000000"/>
                </a:solidFill>
              </a:rPr>
              <a:t>Porque</a:t>
            </a:r>
            <a:r>
              <a:rPr b="1" lang="es-CO" sz="2400">
                <a:solidFill>
                  <a:srgbClr val="000000"/>
                </a:solidFill>
              </a:rPr>
              <a:t> </a:t>
            </a:r>
            <a:r>
              <a:rPr b="1" lang="es-CO" sz="2400">
                <a:solidFill>
                  <a:srgbClr val="000000"/>
                </a:solidFill>
                <a:highlight>
                  <a:srgbClr val="FFD966"/>
                </a:highlight>
              </a:rPr>
              <a:t>colaborando fortalecemos la comunidad de la danza en nuestro departamento </a:t>
            </a:r>
            <a:endParaRPr b="1" sz="2400">
              <a:solidFill>
                <a:srgbClr val="000000"/>
              </a:solidFill>
              <a:highlight>
                <a:srgbClr val="FFD966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6325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CO" sz="3600"/>
              <a:t>A</a:t>
            </a:r>
            <a:r>
              <a:rPr b="0" i="0" lang="es-CO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cuerdo</a:t>
            </a:r>
            <a:r>
              <a:rPr lang="es-CO" sz="3600"/>
              <a:t>s</a:t>
            </a:r>
            <a:r>
              <a:rPr b="0" i="0" lang="es-CO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trabajo</a:t>
            </a:r>
            <a:r>
              <a:rPr lang="es-CO" sz="3600"/>
              <a:t> para la jornada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554600" y="1517625"/>
            <a:ext cx="8229600" cy="52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Escuchar para comprender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Vincular y conectar ideas: </a:t>
            </a:r>
            <a:r>
              <a:rPr lang="es-CO" sz="2400"/>
              <a:t>t</a:t>
            </a: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odas las ideas son bienvenidas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Evitar repetir lo que ya fue dicho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Identificar el problema y avanzar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Formular propuestas concretas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 reconociendo posibles redes de trabajo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Verificar que las propuestas queden registradas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CO" sz="2400"/>
              <a:t>Reconocer y valorar las potencialidades que tenemos como grupo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457200" y="2601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s-CO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de la Jornada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3550" lvl="0" marL="5143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s-CO" sz="2400"/>
              <a:t>COMPARTIR</a:t>
            </a: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información sobre el P</a:t>
            </a:r>
            <a:r>
              <a:rPr lang="es-CO" sz="2400"/>
              <a:t>lan.  </a:t>
            </a:r>
            <a:endParaRPr sz="2400"/>
          </a:p>
          <a:p>
            <a:pPr indent="-463550" lvl="0" marL="5143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s-CO" sz="2400"/>
              <a:t>CONOCER Y CONECTAR: Reflexionar sobre los primeros resultados del  diagnóstico y sus posibles cruces</a:t>
            </a:r>
            <a:endParaRPr sz="2400"/>
          </a:p>
          <a:p>
            <a:pPr indent="-463550" lvl="0" marL="5143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s-CO" sz="2400"/>
              <a:t>PROPONER y REGISTRAR: definir </a:t>
            </a:r>
            <a:r>
              <a:rPr lang="es-CO" sz="2400"/>
              <a:t>prioridades departamentales y asegurarnos que queden documentadas</a:t>
            </a:r>
            <a:endParaRPr sz="2400"/>
          </a:p>
          <a:p>
            <a:pPr indent="-463550" lvl="0" marL="5143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s-CO" sz="2400"/>
              <a:t>COLABORAR: ver cómo fortalecemos la red del plan</a:t>
            </a:r>
            <a:endParaRPr sz="2400"/>
          </a:p>
          <a:p>
            <a:pPr indent="-463550" lvl="0" marL="5143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s-CO" sz="2400"/>
              <a:t>PARTICIPAR</a:t>
            </a:r>
            <a:r>
              <a:rPr lang="es-CO" sz="2400"/>
              <a:t>:</a:t>
            </a:r>
            <a:r>
              <a:rPr lang="es-CO" sz="2400"/>
              <a:t> ¿Cómo imaginamos nuestro futuro y cómo continuamos? </a:t>
            </a:r>
            <a:endParaRPr sz="2400"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rabicPeriod"/>
            </a:pPr>
            <a:r>
              <a:rPr lang="es-CO" sz="3600"/>
              <a:t>COMPARTIR  INFORMACIÓN DEL PND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es el PND? 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0" i="0" lang="es-CO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¿Para qué </a:t>
            </a:r>
            <a:r>
              <a:rPr lang="es-CO" sz="3000"/>
              <a:t>un </a:t>
            </a:r>
            <a:r>
              <a:rPr b="0" i="0" lang="es-CO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PND?</a:t>
            </a:r>
            <a:endParaRPr sz="3000"/>
          </a:p>
          <a:p>
            <a:pPr indent="0" lvl="0" marL="4572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0" i="0" lang="es-CO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¿Por qué hacemos el PND?</a:t>
            </a:r>
            <a:endParaRPr sz="3000"/>
          </a:p>
          <a:p>
            <a:pPr indent="0" lvl="0" marL="4572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0" i="0" lang="es-CO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¿Desde dónde se genera el plan?</a:t>
            </a:r>
            <a:endParaRPr sz="3000"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s-CO" sz="3000"/>
              <a:t>  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ctrTitle"/>
          </p:nvPr>
        </p:nvSpPr>
        <p:spPr>
          <a:xfrm>
            <a:off x="685800" y="71575"/>
            <a:ext cx="7772400" cy="65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/>
              <a:t>El proceso de construcción del PND representa la </a:t>
            </a:r>
            <a:r>
              <a:rPr b="1" lang="es-CO" sz="2400"/>
              <a:t>elaboración de las políticas públicas para la danza</a:t>
            </a:r>
            <a:r>
              <a:rPr lang="es-CO" sz="2400"/>
              <a:t>.  Su redacción comprenderá las </a:t>
            </a:r>
            <a:r>
              <a:rPr b="1" lang="es-CO" sz="2400"/>
              <a:t>decisiones y acciones</a:t>
            </a:r>
            <a:r>
              <a:rPr lang="es-CO" sz="2400"/>
              <a:t> que el sector y sus socios encuentran que se debe desarrollar.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/>
              <a:t>Su o</a:t>
            </a:r>
            <a:r>
              <a:rPr lang="es-CO" sz="2400"/>
              <a:t>bjetivo: contar con políticas públicas para la danza,  porque es importante sumar los aportes que la danza produce en el campo estético, educativo y afectivo, comprometida con un proyecto nacional de desarrollo mayor que su propio campo.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/>
              <a:t>Etapas: </a:t>
            </a:r>
            <a:endParaRPr sz="2400"/>
          </a:p>
          <a:p>
            <a:pPr indent="-381000" lvl="0" marL="4572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-CO" sz="2400"/>
              <a:t>identificar problemas </a:t>
            </a:r>
            <a:endParaRPr sz="2400"/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-CO" sz="2400"/>
              <a:t>formular soluciones </a:t>
            </a:r>
            <a:endParaRPr sz="2400"/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-CO" sz="2400"/>
              <a:t>elegir soluciones y diseñar el plan </a:t>
            </a:r>
            <a:endParaRPr sz="2400"/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-CO" sz="2400"/>
              <a:t>aplicar la polìtica pública (programas, proyectos, acciones)</a:t>
            </a:r>
            <a:endParaRPr sz="2400"/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-CO" sz="2400"/>
              <a:t>acompañar, evaluar, ajustar</a:t>
            </a:r>
            <a:r>
              <a:rPr lang="es-CO" sz="2400">
                <a:solidFill>
                  <a:srgbClr val="888888"/>
                </a:solidFill>
              </a:rPr>
              <a:t> 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457200" y="930625"/>
            <a:ext cx="8229600" cy="73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/>
              <a:t>¿Cómo se ha construido el PND?</a:t>
            </a:r>
            <a:r>
              <a:rPr lang="es-CO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457200" y="1131075"/>
            <a:ext cx="8229600" cy="525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s-CO" sz="1800"/>
              <a:t>2014 - Se realizan las </a:t>
            </a:r>
            <a:r>
              <a:rPr b="1" lang="es-CO" sz="1800"/>
              <a:t>Jornadas de Trabajo para la Danza </a:t>
            </a:r>
            <a:r>
              <a:rPr lang="es-CO" sz="1800"/>
              <a:t>donde </a:t>
            </a:r>
            <a:r>
              <a:rPr lang="es-CO" sz="1800"/>
              <a:t>basado en su situación </a:t>
            </a:r>
            <a:r>
              <a:rPr b="1" lang="es-CO" sz="1800"/>
              <a:t>EL SECTOR DEFINE</a:t>
            </a:r>
            <a:r>
              <a:rPr b="1" lang="es-CO" sz="1800"/>
              <a:t> </a:t>
            </a:r>
            <a:r>
              <a:rPr lang="es-CO" sz="1800"/>
              <a:t>que es necesario construir un Plan Nacional de Danza. 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"/>
              <a:t>2015 - En las </a:t>
            </a:r>
            <a:r>
              <a:rPr b="1" lang="es-CO" sz="1800"/>
              <a:t>2das Jornadas de Trabajo para la Danza</a:t>
            </a:r>
            <a:r>
              <a:rPr lang="es-CO" sz="1800"/>
              <a:t> se resuelve la modalidad de trabajo (participativa y colaborativa), así como el cronograma y las acciones a seguir. Se gestionan apoyos.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"/>
              <a:t>2016 - Se confirma el apoyo de la </a:t>
            </a:r>
            <a:r>
              <a:rPr b="1" lang="es-CO" sz="1800"/>
              <a:t>Dirección Nacional de Cultura</a:t>
            </a:r>
            <a:r>
              <a:rPr lang="es-CO" sz="1800"/>
              <a:t>, s</a:t>
            </a:r>
            <a:r>
              <a:rPr lang="es-CO" sz="1800"/>
              <a:t>e organiza el </a:t>
            </a:r>
            <a:r>
              <a:rPr b="1" lang="es-CO" sz="1800"/>
              <a:t>equipo de gestión</a:t>
            </a:r>
            <a:r>
              <a:rPr lang="es-CO" sz="1800"/>
              <a:t> y se contacta a los </a:t>
            </a:r>
            <a:r>
              <a:rPr b="1" lang="es-CO" sz="1800"/>
              <a:t>actores institucionales.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"/>
              <a:t>2017 - Se realizan los </a:t>
            </a:r>
            <a:r>
              <a:rPr b="1" lang="es-CO" sz="1800"/>
              <a:t>Diálogos Departamentales de la Danza</a:t>
            </a:r>
            <a:r>
              <a:rPr lang="es-CO" sz="1800"/>
              <a:t> con apoyo de territorio. Se conforma la </a:t>
            </a:r>
            <a:r>
              <a:rPr b="1" lang="es-CO" sz="1800"/>
              <a:t>Mesa de Educación</a:t>
            </a:r>
            <a:r>
              <a:rPr lang="es-CO" sz="1800"/>
              <a:t>. Se publica plandedanza.uy y otras redes. Se conforma una red de multiplicadores de danza en todo el país.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"/>
              <a:t>2018 - Se abre la </a:t>
            </a:r>
            <a:r>
              <a:rPr b="1" lang="es-CO" sz="1800"/>
              <a:t>consulta </a:t>
            </a:r>
            <a:r>
              <a:rPr lang="es-CO" sz="1800"/>
              <a:t>para </a:t>
            </a:r>
            <a:r>
              <a:rPr b="1" lang="es-CO" sz="1800"/>
              <a:t>estudiantes</a:t>
            </a:r>
            <a:r>
              <a:rPr lang="es-CO" sz="1800"/>
              <a:t> y </a:t>
            </a:r>
            <a:r>
              <a:rPr b="1" lang="es-CO" sz="1800"/>
              <a:t>profesionales</a:t>
            </a:r>
            <a:r>
              <a:rPr lang="es-CO" sz="1800"/>
              <a:t> así como para </a:t>
            </a:r>
            <a:r>
              <a:rPr b="1" lang="es-CO" sz="1800"/>
              <a:t>organizaciones de danza</a:t>
            </a:r>
            <a:r>
              <a:rPr lang="es-CO" sz="1800"/>
              <a:t>. Se desarrollan instancias de capacitación y se producen </a:t>
            </a:r>
            <a:r>
              <a:rPr b="1" lang="es-CO" sz="1800"/>
              <a:t>Jornadas departamentales </a:t>
            </a:r>
            <a:r>
              <a:rPr lang="es-CO" sz="1800"/>
              <a:t>en todas las capitales.  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1800"/>
              <a:t>En paralelo a todo este proceso, se participa desde el 2014 hasta la fecha de la </a:t>
            </a:r>
            <a:r>
              <a:rPr b="1" lang="es-CO" sz="1800"/>
              <a:t>Plataforma Iberoamericana de Danza</a:t>
            </a:r>
            <a:r>
              <a:rPr lang="es-CO" sz="1800"/>
              <a:t>, que reúne a los delegados de la danza de todos los ministerios de la región para su cooperación en el tema.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CO" sz="3600"/>
              <a:t>2. CONOCER Y CONECTAR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457200" y="1253400"/>
            <a:ext cx="8229600" cy="51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Se realizaron dos consultas </a:t>
            </a: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entre junio-agosto 2018</a:t>
            </a: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Font typeface="Calibri"/>
              <a:buAutoNum type="arabicPeriod"/>
            </a:pP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A estudiantes y trabajadores de la danza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Font typeface="Calibri"/>
              <a:buAutoNum type="arabicPeriod"/>
            </a:pP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A organizaciones de la danza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000">
                <a:latin typeface="Calibri"/>
                <a:ea typeface="Calibri"/>
                <a:cs typeface="Calibri"/>
                <a:sym typeface="Calibri"/>
              </a:rPr>
              <a:t>Primeros resultados del cuestionario a estudiantes y trabajadores: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https://youtu.be/jCLcwrYSdgw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/>
              <a:t>3. PROPONER Y REGISTRAR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457200" y="1238500"/>
            <a:ext cx="8229600" cy="4887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595959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400">
                <a:latin typeface="Cabin"/>
                <a:ea typeface="Cabin"/>
                <a:cs typeface="Cabin"/>
                <a:sym typeface="Cabin"/>
              </a:rPr>
              <a:t>Se propone trabajar en grupos de máximo diez personas para reflexionar y plantear algunas alternativas a la realidad descrita, teniendo en cuenta que lo que se busca en este ejercicio es EL INTERÉS COLECTIVO VINCULADO AL TERRITORIO. Piensen en metas prioritarias para SU DEPARTAMENTO y en relación con éstas, piensen también en acciones a corto plazo que de lograrse, serían beneficios concretos para los que desarrollan actividades de danza y para los habitantes del departamento. </a:t>
            </a:r>
            <a:endParaRPr sz="2400"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400">
                <a:solidFill>
                  <a:srgbClr val="434343"/>
                </a:solidFill>
                <a:highlight>
                  <a:srgbClr val="FFE599"/>
                </a:highlight>
                <a:latin typeface="Cabin"/>
                <a:ea typeface="Cabin"/>
                <a:cs typeface="Cabin"/>
                <a:sym typeface="Cabin"/>
              </a:rPr>
              <a:t>= 3 o 5 prioridades (metas) departamentales </a:t>
            </a:r>
            <a:endParaRPr sz="2400">
              <a:solidFill>
                <a:srgbClr val="434343"/>
              </a:solidFill>
              <a:highlight>
                <a:srgbClr val="FFE599"/>
              </a:highlight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400">
                <a:solidFill>
                  <a:srgbClr val="434343"/>
                </a:solidFill>
                <a:highlight>
                  <a:srgbClr val="FFE599"/>
                </a:highlight>
                <a:latin typeface="Cabin"/>
                <a:ea typeface="Cabin"/>
                <a:cs typeface="Cabin"/>
                <a:sym typeface="Cabin"/>
              </a:rPr>
              <a:t>= 3 acciones a corto plazo que ustedes ven posible impulsar como grupo motor </a:t>
            </a:r>
            <a:endParaRPr sz="2400">
              <a:solidFill>
                <a:srgbClr val="434343"/>
              </a:solidFill>
              <a:highlight>
                <a:srgbClr val="FFE599"/>
              </a:highlight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434343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434343"/>
              </a:solidFill>
              <a:highlight>
                <a:srgbClr val="FFE599"/>
              </a:highlight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/>
              <a:t>4. COLABORAR Y PARTICIPAR</a:t>
            </a:r>
            <a:endParaRPr sz="3600"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457200" y="1102428"/>
            <a:ext cx="4040100" cy="67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¿CÓMO SEGUIMOS?</a:t>
            </a:r>
            <a:endParaRPr/>
          </a:p>
        </p:txBody>
      </p:sp>
      <p:sp>
        <p:nvSpPr>
          <p:cNvPr id="138" name="Google Shape;138;p22"/>
          <p:cNvSpPr txBox="1"/>
          <p:nvPr>
            <p:ph idx="2" type="body"/>
          </p:nvPr>
        </p:nvSpPr>
        <p:spPr>
          <a:xfrm>
            <a:off x="457200" y="2004425"/>
            <a:ext cx="4040100" cy="412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Pensemos una manera de mantenernos en contacto y en diálogo aportando a la construcción del Plan. Algunas existentes a las que podemos sumarnos: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plandedanza.uy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fb, instagram, twitter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wsp por departamento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 u="sng">
                <a:solidFill>
                  <a:schemeClr val="hlink"/>
                </a:solidFill>
                <a:hlinkClick r:id="rId3"/>
              </a:rPr>
              <a:t>plandedanza@gmail.com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¿Otras que se te ocurran?</a:t>
            </a:r>
            <a:endParaRPr/>
          </a:p>
        </p:txBody>
      </p:sp>
      <p:sp>
        <p:nvSpPr>
          <p:cNvPr id="139" name="Google Shape;139;p22"/>
          <p:cNvSpPr txBox="1"/>
          <p:nvPr>
            <p:ph idx="3" type="body"/>
          </p:nvPr>
        </p:nvSpPr>
        <p:spPr>
          <a:xfrm>
            <a:off x="4645025" y="1231300"/>
            <a:ext cx="4041900" cy="54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RED DE MULTIPLICADORES</a:t>
            </a:r>
            <a:endParaRPr/>
          </a:p>
        </p:txBody>
      </p:sp>
      <p:sp>
        <p:nvSpPr>
          <p:cNvPr id="140" name="Google Shape;140;p22"/>
          <p:cNvSpPr txBox="1"/>
          <p:nvPr>
            <p:ph idx="4" type="body"/>
          </p:nvPr>
        </p:nvSpPr>
        <p:spPr>
          <a:xfrm>
            <a:off x="4645025" y="1875575"/>
            <a:ext cx="4041900" cy="479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s-CO"/>
              <a:t>Existe una red a nivel departamental de referentes de la danza. En esta se comparte información y se realizan comunicaciones acerca del avance del Plan. Sumate! También proponemos que se sumen como departamento a los festejos del Día Internacional de la Danza, el 29 de abril, en una AGENDA NACIONAL. </a:t>
            </a:r>
            <a:r>
              <a:rPr lang="es-CO"/>
              <a:t>¿</a:t>
            </a:r>
            <a:r>
              <a:rPr lang="es-CO"/>
              <a:t>Están de acuerdo?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#NOSMOVEMOS</a:t>
            </a:r>
            <a:endParaRPr/>
          </a:p>
        </p:txBody>
      </p:sp>
      <p:sp>
        <p:nvSpPr>
          <p:cNvPr id="146" name="Google Shape;146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